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82" r:id="rId4"/>
    <p:sldId id="258" r:id="rId5"/>
    <p:sldId id="263" r:id="rId6"/>
    <p:sldId id="285" r:id="rId7"/>
    <p:sldId id="264" r:id="rId8"/>
    <p:sldId id="275" r:id="rId9"/>
    <p:sldId id="268" r:id="rId10"/>
    <p:sldId id="270" r:id="rId11"/>
    <p:sldId id="271" r:id="rId12"/>
    <p:sldId id="277" r:id="rId13"/>
    <p:sldId id="278" r:id="rId14"/>
    <p:sldId id="276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6D4A6EE-75CA-40C6-88A6-166FA1E3B4FE}">
          <p14:sldIdLst>
            <p14:sldId id="256"/>
          </p14:sldIdLst>
        </p14:section>
        <p14:section name="Раздел без заголовка" id="{08745C55-0DFA-4EF5-96B2-0A33E229599B}">
          <p14:sldIdLst>
            <p14:sldId id="259"/>
            <p14:sldId id="282"/>
            <p14:sldId id="258"/>
            <p14:sldId id="263"/>
            <p14:sldId id="285"/>
            <p14:sldId id="264"/>
            <p14:sldId id="275"/>
            <p14:sldId id="268"/>
            <p14:sldId id="270"/>
            <p14:sldId id="271"/>
            <p14:sldId id="277"/>
            <p14:sldId id="278"/>
            <p14:sldId id="276"/>
            <p14:sldId id="27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5A42295-0AB2-43C7-8A62-A13BF333242C}" type="datetimeFigureOut">
              <a:rPr lang="ru-RU" smtClean="0"/>
              <a:pPr/>
              <a:t>03.05.2024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625A7F-A29B-45E1-BC69-0827FBBCD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109472" y="914400"/>
            <a:ext cx="9652000" cy="658368"/>
          </a:xfrm>
        </p:spPr>
        <p:txBody>
          <a:bodyPr>
            <a:normAutofit/>
          </a:bodyPr>
          <a:lstStyle/>
          <a:p>
            <a:pPr algn="ctr"/>
            <a:endParaRPr lang="ru-RU" sz="2800" b="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487680" y="2840736"/>
            <a:ext cx="10107168" cy="30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Семинар – тренинг </a:t>
            </a:r>
          </a:p>
          <a:p>
            <a:pPr algn="ctr">
              <a:buNone/>
            </a:pPr>
            <a:r>
              <a:rPr lang="ru-RU" sz="2400" i="1" dirty="0" smtClean="0"/>
              <a:t>(Что делать с агрессирующим ребенком?)</a:t>
            </a:r>
          </a:p>
          <a:p>
            <a:pPr>
              <a:buNone/>
            </a:pPr>
            <a:endParaRPr lang="ru-RU" sz="2400" i="1" dirty="0" smtClean="0"/>
          </a:p>
          <a:p>
            <a:pPr algn="r">
              <a:buNone/>
            </a:pPr>
            <a:r>
              <a:rPr lang="ru-RU" sz="2400" b="1" i="1" dirty="0" smtClean="0"/>
              <a:t>                                         Подготовила и провела </a:t>
            </a:r>
          </a:p>
          <a:p>
            <a:pPr algn="r">
              <a:buNone/>
            </a:pPr>
            <a:r>
              <a:rPr lang="ru-RU" sz="2400" b="1" i="1" dirty="0" smtClean="0"/>
              <a:t>                                                            педагог-психолог МБДОУ ДС№353 </a:t>
            </a:r>
          </a:p>
          <a:p>
            <a:pPr algn="r">
              <a:buNone/>
            </a:pPr>
            <a:r>
              <a:rPr lang="ru-RU" sz="2400" b="1" i="1" dirty="0" smtClean="0"/>
              <a:t>                         Ярохина Л.М</a:t>
            </a:r>
            <a:r>
              <a:rPr lang="ru-RU" sz="2400" i="1" dirty="0" smtClean="0"/>
              <a:t>.</a:t>
            </a:r>
            <a:endParaRPr lang="ru-RU" sz="2400" i="1" dirty="0"/>
          </a:p>
        </p:txBody>
      </p:sp>
      <p:sp>
        <p:nvSpPr>
          <p:cNvPr id="14" name="Овал 13"/>
          <p:cNvSpPr/>
          <p:nvPr/>
        </p:nvSpPr>
        <p:spPr>
          <a:xfrm>
            <a:off x="1194816" y="633984"/>
            <a:ext cx="8851392" cy="1853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Профилактика  агрессивного поведения детей</a:t>
            </a:r>
            <a:b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дошкоьного возраста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2051" name="Рисунок 49" descr="&amp;Kcy;&amp;tcy;&amp;ocy; &amp;kcy;&amp;ocy;&amp;mcy;&amp;ucy; &amp;pcy;&amp;rcy;&amp;icy;&amp;khcy;&amp;ocy;&amp;dcy;&amp;icy;&amp;tcy;&amp;scy;&amp;yacy;? &amp;Lcy;&amp;ocy;&amp;gcy;&amp;ocy;&amp;pcy;&amp;iecy;&amp;dcy;&amp;ocy;&amp;ch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2224" y="3742944"/>
            <a:ext cx="3095625" cy="2109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665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58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Положительный ответ на каждое предложенное </a:t>
            </a:r>
          </a:p>
          <a:p>
            <a:pPr marL="0" indent="0" algn="ctr">
              <a:buNone/>
            </a:pPr>
            <a:r>
              <a:rPr lang="ru-RU" sz="2400" b="1" dirty="0" smtClean="0"/>
              <a:t>утверждение </a:t>
            </a:r>
          </a:p>
          <a:p>
            <a:pPr marL="0" indent="0" algn="ctr">
              <a:buNone/>
            </a:pPr>
            <a:r>
              <a:rPr lang="ru-RU" sz="2400" b="1" dirty="0" smtClean="0"/>
              <a:t>в анкете оценивается в 1 балл.</a:t>
            </a:r>
          </a:p>
          <a:p>
            <a:pPr marL="0" indent="0" algn="ctr">
              <a:buNone/>
            </a:pPr>
            <a:endParaRPr lang="ru-RU" sz="2400" b="1" dirty="0" smtClean="0"/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Высокая агрессивность </a:t>
            </a:r>
            <a:r>
              <a:rPr lang="ru-RU" sz="2400" dirty="0" smtClean="0"/>
              <a:t>– 15 - 20 баллов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Средняя агрессивность </a:t>
            </a:r>
            <a:r>
              <a:rPr lang="ru-RU" sz="2400" dirty="0" smtClean="0"/>
              <a:t>-  7 – 14 баллов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Низкая агрессивность    </a:t>
            </a:r>
            <a:r>
              <a:rPr lang="ru-RU" sz="2400" dirty="0" smtClean="0"/>
              <a:t>-  1 – 6  баллов   </a:t>
            </a:r>
            <a:endParaRPr lang="ru-RU" sz="2400" dirty="0"/>
          </a:p>
        </p:txBody>
      </p:sp>
      <p:sp>
        <p:nvSpPr>
          <p:cNvPr id="4" name="Овал 3"/>
          <p:cNvSpPr/>
          <p:nvPr/>
        </p:nvSpPr>
        <p:spPr>
          <a:xfrm>
            <a:off x="2075688" y="365125"/>
            <a:ext cx="6894576" cy="9966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Критерии оценки агрессивности ребенка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524761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02208" y="1889759"/>
            <a:ext cx="9997440" cy="3852673"/>
          </a:xfrm>
        </p:spPr>
        <p:txBody>
          <a:bodyPr numCol="2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Громко спеть любимую песню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Пометать дротики в мишень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Попрыгать на скакалке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Использовать «стаканчик, мешочек для криков», высказать все свои отрицательные эмоции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Побороться с подушкой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Пускать мыльные пузыри или организовать любые игры с водой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Бой с боксерской грушей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Побегать вокруг дома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Отжаться от пола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Постирать  белье,  помыть посуду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Полепить, порисовать, зачеркать что-либо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Скомкать и порвать, а затем выбросить бумагу, газету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Медленными глотками попить воду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Посчитать до 10 и обратно, плотно сжав кулаки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Сесть в кресло, послушать музыку и вспомнить, что-нибудь приятное.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 smtClean="0"/>
              <a:t>Постучать, побить резиновым молотком</a:t>
            </a:r>
            <a:endParaRPr lang="ru-RU" sz="1800" b="1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487424" y="475488"/>
            <a:ext cx="7973568" cy="1036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/>
              <a:t>Приложение  2</a:t>
            </a:r>
          </a:p>
          <a:p>
            <a:pPr algn="ctr"/>
            <a:r>
              <a:rPr lang="ru-RU" sz="2000" b="1" i="1" dirty="0" smtClean="0"/>
              <a:t> способы выражения (выплескивания) гнева</a:t>
            </a:r>
            <a:endParaRPr lang="ru-RU" sz="2000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Кейс – </a:t>
            </a:r>
            <a:r>
              <a:rPr lang="ru-RU" dirty="0" smtClean="0"/>
              <a:t>короткая история на профессиональную тему. Строится он по тем же принципам, что и любая другая история. Там тоже есть завязка, развитие действия и развязка: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Завязка -  </a:t>
            </a:r>
            <a:r>
              <a:rPr lang="ru-RU" dirty="0" smtClean="0"/>
              <a:t>рассказ о ситуации, ее героях и контексте в целом 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Кульминация - </a:t>
            </a:r>
            <a:r>
              <a:rPr lang="ru-RU" dirty="0" smtClean="0"/>
              <a:t>вызов с которым педагог столкнулся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Развитие действия – </a:t>
            </a:r>
            <a:r>
              <a:rPr lang="ru-RU" dirty="0" smtClean="0"/>
              <a:t>рассказ о том, что было сделано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Планируемый результат: </a:t>
            </a:r>
            <a:r>
              <a:rPr lang="ru-RU" dirty="0" smtClean="0"/>
              <a:t>Чего мы хотим достичь? Каких изменений ждем?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280160" y="246888"/>
            <a:ext cx="7991856" cy="1216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Алгоритм разработки кейса  на тему : У меня в группе агрессивный ребенок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60658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86690"/>
            <a:ext cx="9652000" cy="360219"/>
          </a:xfrm>
        </p:spPr>
        <p:txBody>
          <a:bodyPr>
            <a:normAutofit/>
          </a:bodyPr>
          <a:lstStyle/>
          <a:p>
            <a:pPr algn="ctr"/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 для заполнения кейса</a:t>
            </a: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68582"/>
            <a:ext cx="9652000" cy="4987154"/>
          </a:xfrm>
        </p:spPr>
        <p:txBody>
          <a:bodyPr/>
          <a:lstStyle/>
          <a:p>
            <a:r>
              <a:rPr lang="ru-RU" sz="2000" b="1" dirty="0" smtClean="0"/>
              <a:t>О какой ситуации пойдет речь</a:t>
            </a:r>
          </a:p>
          <a:p>
            <a:r>
              <a:rPr lang="ru-RU" sz="2000" b="1" dirty="0" smtClean="0"/>
              <a:t>Кто главный герой этой ситуации?</a:t>
            </a:r>
          </a:p>
          <a:p>
            <a:r>
              <a:rPr lang="ru-RU" sz="2000" b="1" dirty="0" smtClean="0"/>
              <a:t>При каких условиях и обстоятельствах она развивалась</a:t>
            </a:r>
          </a:p>
          <a:p>
            <a:r>
              <a:rPr lang="ru-RU" sz="2000" b="1" dirty="0" smtClean="0"/>
              <a:t>Какие трудности возникли при решении данной ситуации</a:t>
            </a:r>
          </a:p>
          <a:p>
            <a:r>
              <a:rPr lang="ru-RU" sz="2000" b="1" dirty="0" smtClean="0"/>
              <a:t>Что было сделано?</a:t>
            </a:r>
          </a:p>
          <a:p>
            <a:r>
              <a:rPr lang="ru-RU" sz="2000" b="1" dirty="0" smtClean="0"/>
              <a:t>Что получилось?</a:t>
            </a:r>
          </a:p>
          <a:p>
            <a:pPr marL="0" indent="0" algn="ctr">
              <a:buNone/>
            </a:pPr>
            <a:r>
              <a:rPr lang="ru-RU" sz="2000" b="1" dirty="0" smtClean="0"/>
              <a:t>Описание ситуации</a:t>
            </a:r>
          </a:p>
          <a:p>
            <a:pPr marL="0" indent="0">
              <a:buNone/>
            </a:pPr>
            <a:r>
              <a:rPr lang="ru-RU" sz="2000" b="1" dirty="0" smtClean="0"/>
              <a:t>_____________________________________________________________</a:t>
            </a:r>
          </a:p>
          <a:p>
            <a:pPr marL="0" indent="0" algn="ctr">
              <a:buNone/>
            </a:pPr>
            <a:r>
              <a:rPr lang="ru-RU" sz="2000" dirty="0" smtClean="0"/>
              <a:t>Выстраивание индивидуального маршрута </a:t>
            </a:r>
          </a:p>
          <a:p>
            <a:pPr marL="0" indent="0" algn="ctr">
              <a:buNone/>
            </a:pPr>
            <a:r>
              <a:rPr lang="ru-RU" sz="2000" dirty="0" smtClean="0"/>
              <a:t>по работе с агрессивным поведением ребенка</a:t>
            </a:r>
          </a:p>
          <a:p>
            <a:pPr marL="0" indent="0">
              <a:buNone/>
            </a:pPr>
            <a:r>
              <a:rPr lang="ru-RU" sz="2000" dirty="0" smtClean="0"/>
              <a:t>Ф.И. Ребенка _______________                             Возраст_________________</a:t>
            </a:r>
          </a:p>
          <a:p>
            <a:pPr marL="0" indent="0">
              <a:buNone/>
            </a:pPr>
            <a:r>
              <a:rPr lang="ru-RU" sz="2000" dirty="0" smtClean="0"/>
              <a:t>Причины возникновения                                Пути устранения </a:t>
            </a:r>
          </a:p>
        </p:txBody>
      </p:sp>
    </p:spTree>
    <p:extLst>
      <p:ext uri="{BB962C8B-B14F-4D97-AF65-F5344CB8AC3E}">
        <p14:creationId xmlns:p14="http://schemas.microsoft.com/office/powerpoint/2010/main" val="1805492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7512" y="426085"/>
            <a:ext cx="10515600" cy="939419"/>
          </a:xfrm>
        </p:spPr>
        <p:txBody>
          <a:bodyPr>
            <a:normAutofit/>
          </a:bodyPr>
          <a:lstStyle/>
          <a:p>
            <a:pPr algn="ctr"/>
            <a:endParaRPr lang="ru-RU" sz="2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38200" y="1438657"/>
          <a:ext cx="10024872" cy="5071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14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53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Ответы детей склонных к агрессии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Ответы неагрессивных детей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9854">
                <a:tc>
                  <a:txBody>
                    <a:bodyPr/>
                    <a:lstStyle/>
                    <a:p>
                      <a:r>
                        <a:rPr lang="ru-RU" dirty="0" smtClean="0"/>
                        <a:t>1.Каких людей ты считаешь агрессивными?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02800">
                <a:tc>
                  <a:txBody>
                    <a:bodyPr/>
                    <a:lstStyle/>
                    <a:p>
                      <a:r>
                        <a:rPr lang="ru-RU" dirty="0" smtClean="0"/>
                        <a:t>2. Как бы ты поступил, если бы встретился с агрессивным</a:t>
                      </a:r>
                    </a:p>
                    <a:p>
                      <a:r>
                        <a:rPr lang="ru-RU" dirty="0" smtClean="0"/>
                        <a:t>Взрослым?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5088">
                <a:tc>
                  <a:txBody>
                    <a:bodyPr/>
                    <a:lstStyle/>
                    <a:p>
                      <a:r>
                        <a:rPr lang="ru-RU" dirty="0" smtClean="0"/>
                        <a:t>3. Как бы ты поступил, если бы </a:t>
                      </a:r>
                    </a:p>
                    <a:p>
                      <a:r>
                        <a:rPr lang="ru-RU" dirty="0" smtClean="0"/>
                        <a:t>встретился с агрессивным мальчиком (девочкой)?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254">
                <a:tc>
                  <a:txBody>
                    <a:bodyPr/>
                    <a:lstStyle/>
                    <a:p>
                      <a:r>
                        <a:rPr lang="ru-RU" dirty="0" smtClean="0"/>
                        <a:t>4. Считаешь ли ты себя агрессивным?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755648" y="164592"/>
            <a:ext cx="7790688" cy="11399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Приложение </a:t>
            </a:r>
            <a:r>
              <a:rPr lang="ru-RU" b="1" dirty="0" smtClean="0"/>
              <a:t>3</a:t>
            </a:r>
          </a:p>
          <a:p>
            <a:pPr algn="ctr"/>
            <a:r>
              <a:rPr lang="ru-RU" b="1" dirty="0" smtClean="0"/>
              <a:t>Понимание </a:t>
            </a:r>
            <a:r>
              <a:rPr lang="ru-RU" b="1" dirty="0"/>
              <a:t>агрессивности </a:t>
            </a:r>
            <a:r>
              <a:rPr lang="ru-RU" b="1" dirty="0" smtClean="0"/>
              <a:t>детьми дошкольного возраста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323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1780032"/>
            <a:ext cx="8340651" cy="4572000"/>
          </a:xfrm>
        </p:spPr>
        <p:txBody>
          <a:bodyPr numCol="3">
            <a:normAutofit/>
          </a:bodyPr>
          <a:lstStyle/>
          <a:p>
            <a:pPr algn="l"/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524257"/>
            <a:ext cx="8340651" cy="11582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158240" y="585216"/>
            <a:ext cx="848563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Приложение 4</a:t>
            </a:r>
          </a:p>
          <a:p>
            <a:pPr algn="ctr"/>
            <a:r>
              <a:rPr lang="ru-RU" b="1" i="1" dirty="0" smtClean="0"/>
              <a:t>Пять рецептов избавления от гнева для родителей</a:t>
            </a:r>
            <a:endParaRPr lang="ru-RU" b="1" i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60833" y="1621535"/>
          <a:ext cx="9936479" cy="514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007"/>
                <a:gridCol w="3635893"/>
                <a:gridCol w="5133579"/>
              </a:tblGrid>
              <a:tr h="45893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Рецепт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Содержание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Пути выполнения</a:t>
                      </a:r>
                      <a:endParaRPr lang="ru-RU" sz="1400" dirty="0"/>
                    </a:p>
                  </a:txBody>
                  <a:tcPr/>
                </a:tc>
              </a:tr>
              <a:tr h="911994">
                <a:tc>
                  <a:txBody>
                    <a:bodyPr/>
                    <a:lstStyle/>
                    <a:p>
                      <a:r>
                        <a:rPr lang="ru-RU" dirty="0" smtClean="0"/>
                        <a:t>№1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Наладьте взаимоотношения со своим ребенком, чтобы он чувствовал себя спокойно и уверенно 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Слушайте своего ребенка, проводите с ним как можно больше времени. Делитесь с ним своим опытом, рассказывайте о своем детстве, детских победах и неудачах</a:t>
                      </a:r>
                      <a:endParaRPr lang="ru-RU" sz="1400" i="1" dirty="0"/>
                    </a:p>
                  </a:txBody>
                  <a:tcPr/>
                </a:tc>
              </a:tr>
              <a:tr h="500126">
                <a:tc>
                  <a:txBody>
                    <a:bodyPr/>
                    <a:lstStyle/>
                    <a:p>
                      <a:r>
                        <a:rPr lang="ru-RU" dirty="0" smtClean="0"/>
                        <a:t>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Следите за собой в минуты  стресса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Сократите общение до минимума , если вы раздражены</a:t>
                      </a:r>
                      <a:endParaRPr lang="ru-RU" sz="1400" i="1" dirty="0"/>
                    </a:p>
                  </a:txBody>
                  <a:tcPr/>
                </a:tc>
              </a:tr>
              <a:tr h="1117929"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№3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Если вы  растроены, то дети должны знать  о вашем состоянии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Говорите детям прямо о своих чувствах,желаниях и потребностях: «Я очень растроена, хочу побыть одна, поиграй, пожалуйста, в соседней комнате, через несколько минут  я успокоюсь, а сейчас ,пожалуйста, не трогай меня»</a:t>
                      </a:r>
                      <a:endParaRPr lang="ru-RU" sz="1400" i="1" dirty="0"/>
                    </a:p>
                  </a:txBody>
                  <a:tcPr/>
                </a:tc>
              </a:tr>
              <a:tr h="911994"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№4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Когда вы растроены, или разгневаны, сделайте для себя что-нибудь приятное, что могло бы вас успокоить 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Примите душ, выпейте чаю, позвоните друзьям, полежите , послушайте  музыку , порисуйте или расчиркайте лист карандашами, порвите бумагу …</a:t>
                      </a:r>
                      <a:endParaRPr lang="ru-RU" sz="1400" i="1" dirty="0"/>
                    </a:p>
                  </a:txBody>
                  <a:tcPr/>
                </a:tc>
              </a:tr>
              <a:tr h="706060"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№5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Старайтесь предвидеть и предотвратить возможные неприятности</a:t>
                      </a:r>
                      <a:endParaRPr lang="ru-RU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/>
                        <a:t>Установите дома правила , которые нельзя нарушать, Постоянно обговаривайте эти правила  с детьми и к чему  могут привести эти нарушения.</a:t>
                      </a:r>
                      <a:endParaRPr lang="ru-RU" sz="1400" i="1" dirty="0"/>
                    </a:p>
                  </a:txBody>
                  <a:tcPr/>
                </a:tc>
              </a:tr>
              <a:tr h="440447">
                <a:tc>
                  <a:txBody>
                    <a:bodyPr/>
                    <a:lstStyle/>
                    <a:p>
                      <a:endParaRPr lang="ru-RU" sz="14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5984" y="1825625"/>
            <a:ext cx="9083040" cy="4351338"/>
          </a:xfrm>
        </p:spPr>
        <p:txBody>
          <a:bodyPr/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400" dirty="0" smtClean="0"/>
              <a:t>    </a:t>
            </a:r>
            <a:r>
              <a:rPr lang="ru-RU" sz="2400" b="1" dirty="0" smtClean="0"/>
              <a:t>Мотивированное </a:t>
            </a:r>
            <a:r>
              <a:rPr lang="ru-RU" sz="2400" b="1" i="1" dirty="0" smtClean="0">
                <a:solidFill>
                  <a:srgbClr val="FF0000"/>
                </a:solidFill>
              </a:rPr>
              <a:t>деструктивное поведение</a:t>
            </a:r>
            <a:r>
              <a:rPr lang="ru-RU" sz="2400" b="1" dirty="0" smtClean="0"/>
              <a:t>, противоречащее нормам и правилам сосуществования людей в обществе, наносящее вред объектам нападения (одушевленным и неодушевленным), приносящее физический или моральный ущерб людям или вызывающее у них психологический дискомфорт (отрицательные переживания, состояние напряжённости, страха, подавленности и т.п.</a:t>
            </a:r>
            <a:endParaRPr lang="ru-RU" sz="2400" b="1" dirty="0"/>
          </a:p>
        </p:txBody>
      </p:sp>
      <p:sp>
        <p:nvSpPr>
          <p:cNvPr id="4" name="Овал 3"/>
          <p:cNvSpPr/>
          <p:nvPr/>
        </p:nvSpPr>
        <p:spPr>
          <a:xfrm>
            <a:off x="1618488" y="768096"/>
            <a:ext cx="8302752" cy="1170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i="1" dirty="0" smtClean="0"/>
          </a:p>
          <a:p>
            <a:pPr algn="ctr"/>
            <a:r>
              <a:rPr lang="ru-RU" sz="2400" b="1" i="1" dirty="0" smtClean="0"/>
              <a:t>Агрессия</a:t>
            </a:r>
            <a:r>
              <a:rPr lang="ru-RU" sz="2400" i="1" dirty="0" smtClean="0"/>
              <a:t> </a:t>
            </a:r>
            <a:r>
              <a:rPr lang="ru-RU" sz="2400" i="1" dirty="0"/>
              <a:t>–</a:t>
            </a:r>
            <a:r>
              <a:rPr lang="en-US" sz="2400" i="1" dirty="0"/>
              <a:t> </a:t>
            </a:r>
            <a:r>
              <a:rPr lang="en-US" sz="2400" b="1" i="1" dirty="0" err="1"/>
              <a:t>aggressio</a:t>
            </a:r>
            <a:r>
              <a:rPr lang="ru-RU" sz="2400" b="1" i="1" dirty="0"/>
              <a:t>, что означает «нападение»</a:t>
            </a:r>
            <a:r>
              <a:rPr lang="en-US" sz="2400" b="1" i="1" dirty="0"/>
              <a:t> .</a:t>
            </a:r>
            <a:r>
              <a:rPr lang="ru-RU" sz="2400" b="1" i="1" dirty="0"/>
              <a:t/>
            </a:r>
            <a:br>
              <a:rPr lang="ru-RU" sz="2400" b="1" i="1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8423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0109"/>
            <a:ext cx="10006584" cy="48974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400" b="1" i="1" dirty="0" smtClean="0">
                <a:solidFill>
                  <a:srgbClr val="FF0000"/>
                </a:solidFill>
              </a:rPr>
              <a:t>Физическая агрессия:  </a:t>
            </a:r>
            <a:r>
              <a:rPr lang="ru-RU" sz="2400" b="1" dirty="0" smtClean="0"/>
              <a:t>толкается, кусается, дерется, ломает игрушки, постройки, рвет книги, плюется, щиплет других детей, пугает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i="1" dirty="0" smtClean="0">
                <a:solidFill>
                  <a:srgbClr val="FF0000"/>
                </a:solidFill>
              </a:rPr>
              <a:t>Вербальная агрессия: </a:t>
            </a:r>
            <a:r>
              <a:rPr lang="ru-RU" sz="2400" b="1" dirty="0" smtClean="0"/>
              <a:t>говорит обидные  слова, обзывается, использует ненормативную лексику.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i="1" dirty="0" smtClean="0">
                <a:solidFill>
                  <a:srgbClr val="FF0000"/>
                </a:solidFill>
              </a:rPr>
              <a:t>Мимическая агрессия: </a:t>
            </a:r>
            <a:r>
              <a:rPr lang="ru-RU" sz="2400" b="1" i="1" dirty="0" smtClean="0"/>
              <a:t>в</a:t>
            </a:r>
            <a:r>
              <a:rPr lang="ru-RU" sz="2400" b="1" dirty="0" smtClean="0"/>
              <a:t>стает в агрессивную позу , сжимает кулаки, губы, бледнеет.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i="1" dirty="0" smtClean="0">
                <a:solidFill>
                  <a:srgbClr val="FF0000"/>
                </a:solidFill>
              </a:rPr>
              <a:t>Социальная агрессия: </a:t>
            </a:r>
            <a:r>
              <a:rPr lang="ru-RU" sz="2400" b="1" dirty="0" smtClean="0"/>
              <a:t>формирование социума против кого-либо из детей. Настраивание детей против кого-либо.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i="1" dirty="0" smtClean="0">
                <a:solidFill>
                  <a:srgbClr val="FF0000"/>
                </a:solidFill>
              </a:rPr>
              <a:t>Интеллектуальная агрессия: </a:t>
            </a:r>
            <a:r>
              <a:rPr lang="ru-RU" sz="2400" b="1" dirty="0" smtClean="0"/>
              <a:t>подавление других детей. Я</a:t>
            </a:r>
          </a:p>
          <a:p>
            <a:pPr marL="0" indent="0">
              <a:buNone/>
            </a:pPr>
            <a:r>
              <a:rPr lang="ru-RU" sz="2400" b="1" dirty="0" smtClean="0"/>
              <a:t>   лучше, чем они, у меня лучше получается чем у него или у нее.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i="1" dirty="0" err="1" smtClean="0">
                <a:solidFill>
                  <a:srgbClr val="FF0000"/>
                </a:solidFill>
              </a:rPr>
              <a:t>Аутоагрессия</a:t>
            </a:r>
            <a:r>
              <a:rPr lang="ru-RU" sz="2400" b="1" i="1" dirty="0" smtClean="0">
                <a:solidFill>
                  <a:srgbClr val="FF0000"/>
                </a:solidFill>
              </a:rPr>
              <a:t>: </a:t>
            </a:r>
            <a:r>
              <a:rPr lang="ru-RU" sz="2400" b="1" dirty="0" smtClean="0"/>
              <a:t>агрессия направленная на самого себя, сам себя кусает, щиплет, просит его стукнуть.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400" b="1" dirty="0"/>
          </a:p>
        </p:txBody>
      </p:sp>
      <p:sp>
        <p:nvSpPr>
          <p:cNvPr id="4" name="Овал 3"/>
          <p:cNvSpPr/>
          <p:nvPr/>
        </p:nvSpPr>
        <p:spPr>
          <a:xfrm>
            <a:off x="1271016" y="338010"/>
            <a:ext cx="804367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Виды агрессии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422125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862095"/>
              </p:ext>
            </p:extLst>
          </p:nvPr>
        </p:nvGraphicFramePr>
        <p:xfrm>
          <a:off x="1600199" y="4672584"/>
          <a:ext cx="8531353" cy="905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78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4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80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052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effectLst/>
                        </a:rPr>
                        <a:t>15 </a:t>
                      </a:r>
                      <a:r>
                        <a:rPr lang="uk-UA" sz="1600" b="1" i="1" dirty="0">
                          <a:solidFill>
                            <a:srgbClr val="FF0000"/>
                          </a:solidFill>
                          <a:effectLst/>
                        </a:rPr>
                        <a:t>мес </a:t>
                      </a:r>
                      <a:r>
                        <a:rPr lang="ru-RU" sz="1600" b="1" i="1" dirty="0">
                          <a:solidFill>
                            <a:srgbClr val="FF0000"/>
                          </a:solidFill>
                          <a:effectLst/>
                        </a:rPr>
                        <a:t>— </a:t>
                      </a:r>
                      <a:r>
                        <a:rPr lang="uk-UA" sz="1600" b="1" i="1" dirty="0">
                          <a:solidFill>
                            <a:srgbClr val="FF0000"/>
                          </a:solidFill>
                          <a:effectLst/>
                        </a:rPr>
                        <a:t>4,5 г</a:t>
                      </a:r>
                      <a:endParaRPr lang="ru-RU" sz="1600" b="1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endParaRPr lang="ru-RU" sz="1600" i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endParaRPr lang="ru-RU" sz="1600" i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 smtClean="0">
                          <a:solidFill>
                            <a:srgbClr val="FF0000"/>
                          </a:solidFill>
                          <a:effectLst/>
                        </a:rPr>
                        <a:t>Лимбичсская</a:t>
                      </a:r>
                      <a:r>
                        <a:rPr lang="ru-RU" sz="1600" i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endParaRPr lang="ru-RU" sz="1600" i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solidFill>
                            <a:srgbClr val="FF0000"/>
                          </a:solidFill>
                          <a:effectLst/>
                        </a:rPr>
                        <a:t>система</a:t>
                      </a:r>
                      <a:endParaRPr lang="ru-RU" sz="16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endParaRPr lang="ru-RU" sz="1600" i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solidFill>
                            <a:srgbClr val="FF0000"/>
                          </a:solidFill>
                          <a:effectLst/>
                        </a:rPr>
                        <a:t>Развитие 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effectLst/>
                        </a:rPr>
                        <a:t>эмоциональной и речевой сферы, </a:t>
                      </a:r>
                      <a:endParaRPr lang="ru-RU" sz="1600" i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solidFill>
                            <a:srgbClr val="FF0000"/>
                          </a:solidFill>
                          <a:effectLst/>
                        </a:rPr>
                        <a:t>воображения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effectLst/>
                        </a:rPr>
                        <a:t>, памяти, овладение грубыми моторными </a:t>
                      </a:r>
                      <a:r>
                        <a:rPr lang="ru-RU" sz="1600" i="1" dirty="0" smtClean="0">
                          <a:solidFill>
                            <a:srgbClr val="FF0000"/>
                          </a:solidFill>
                          <a:effectLst/>
                        </a:rPr>
                        <a:t>навыками</a:t>
                      </a:r>
                      <a:endParaRPr lang="ru-RU" sz="16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07136" y="1922008"/>
            <a:ext cx="9704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Развитие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лимбической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системы позволяет ребенку устанавливать социальные связи. </a:t>
            </a: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возрасте от 15 месяцев до 4 лет в гипоталамусе и миндалевидном теле генерируются примитивные эмоции: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ярость, страх, агрессия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 мере развития нервных сетей образуются связи с кортикальными (корковыми) отделами височных долей, ответственными за мышление, появляются более сложные эмоции с социальным компонентом: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злость, печаль, радость, огорчение.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дальнейшем развитии нервных сетей формируются связи с передними отделами мозга и развиваются такие тонкие чувства,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любовь, альтруизм, сопереживание,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счастье</a:t>
            </a:r>
          </a:p>
          <a:p>
            <a:pPr algn="just"/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298448" y="365125"/>
            <a:ext cx="8833104" cy="1251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/>
              <a:t>Особенности нейропсихологического развития эмоциональной сферы ребенка.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76071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2359152"/>
            <a:ext cx="9758680" cy="4096584"/>
          </a:xfrm>
        </p:spPr>
        <p:txBody>
          <a:bodyPr/>
          <a:lstStyle/>
          <a:p>
            <a:r>
              <a:rPr lang="ru-RU" sz="2000" dirty="0" smtClean="0"/>
              <a:t>Внутренний дискомфорт ребенка, ощущение отверженности, ненужности</a:t>
            </a:r>
          </a:p>
          <a:p>
            <a:r>
              <a:rPr lang="ru-RU" sz="2000" dirty="0" smtClean="0"/>
              <a:t>Неумение адекватно реагировать на происходящие вокруг него события</a:t>
            </a:r>
          </a:p>
          <a:p>
            <a:r>
              <a:rPr lang="ru-RU" sz="2000" dirty="0" smtClean="0"/>
              <a:t>Нарушение детско-родительских отношений. </a:t>
            </a:r>
            <a:r>
              <a:rPr lang="ru-RU" sz="2000" dirty="0"/>
              <a:t>Общение с матерью сведено к </a:t>
            </a:r>
            <a:r>
              <a:rPr lang="ru-RU" sz="2000" dirty="0" smtClean="0"/>
              <a:t>минимуму. Жестокость со стороны отца или матери</a:t>
            </a:r>
            <a:endParaRPr lang="ru-RU" sz="2000" dirty="0"/>
          </a:p>
          <a:p>
            <a:r>
              <a:rPr lang="ru-RU" sz="2000" dirty="0" smtClean="0"/>
              <a:t>Характер наказаний используемых в семье, попустительство либо строгость</a:t>
            </a:r>
          </a:p>
          <a:p>
            <a:r>
              <a:rPr lang="ru-RU" sz="2000" dirty="0" smtClean="0"/>
              <a:t>Соматические </a:t>
            </a:r>
            <a:r>
              <a:rPr lang="ru-RU" sz="2000" dirty="0"/>
              <a:t>заболевания </a:t>
            </a:r>
            <a:endParaRPr lang="ru-RU" sz="2000" dirty="0" smtClean="0"/>
          </a:p>
          <a:p>
            <a:r>
              <a:rPr lang="ru-RU" sz="2000" dirty="0" smtClean="0"/>
              <a:t>Синдром дефицита внимания  и </a:t>
            </a:r>
            <a:r>
              <a:rPr lang="ru-RU" sz="2000" dirty="0" err="1" smtClean="0"/>
              <a:t>гиперактивности</a:t>
            </a:r>
            <a:r>
              <a:rPr lang="ru-RU" sz="2000" dirty="0" smtClean="0"/>
              <a:t> СДВГ и др. поведенческие отклонения. </a:t>
            </a:r>
          </a:p>
          <a:p>
            <a:endParaRPr lang="ru-RU" sz="2000" dirty="0" smtClean="0"/>
          </a:p>
          <a:p>
            <a:endParaRPr lang="ru-RU" sz="2000" dirty="0"/>
          </a:p>
          <a:p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Овал 3"/>
          <p:cNvSpPr/>
          <p:nvPr/>
        </p:nvSpPr>
        <p:spPr>
          <a:xfrm>
            <a:off x="2452116" y="735298"/>
            <a:ext cx="6527292" cy="864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Причины агрессивности ребенка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18253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014728" y="1194816"/>
            <a:ext cx="8472869" cy="5425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b="1" dirty="0" smtClean="0"/>
              <a:t>Ребёнок кричит, ребёнок рыдает,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Ребёнок игрушки в кого-то бросает</a:t>
            </a:r>
          </a:p>
          <a:p>
            <a:pPr marL="0" indent="0">
              <a:buNone/>
            </a:pPr>
            <a:r>
              <a:rPr lang="ru-RU" sz="1400" b="1" dirty="0" smtClean="0"/>
              <a:t>Не слышит, не видит, он словно зверёк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В пугающем мире готовит прыжок.</a:t>
            </a:r>
          </a:p>
          <a:p>
            <a:pPr marL="0" indent="0">
              <a:buNone/>
            </a:pPr>
            <a:r>
              <a:rPr lang="ru-RU" sz="1400" b="1" dirty="0" smtClean="0"/>
              <a:t>На всё, что страшит его, что не понятно, </a:t>
            </a:r>
            <a:endParaRPr lang="ru-RU" sz="1400" b="1" dirty="0"/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На всё реагирует неадекватно,</a:t>
            </a:r>
          </a:p>
          <a:p>
            <a:pPr marL="0" indent="0">
              <a:buNone/>
            </a:pPr>
            <a:r>
              <a:rPr lang="ru-RU" sz="1400" b="1" dirty="0" smtClean="0"/>
              <a:t>Отсюда агрессия, крик, боль души,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М Ы – ВЗРОСЛЫЕ , тихо к нему подошли,</a:t>
            </a:r>
          </a:p>
          <a:p>
            <a:pPr marL="0" indent="0">
              <a:buNone/>
            </a:pPr>
            <a:r>
              <a:rPr lang="ru-RU" sz="1400" b="1" dirty="0" smtClean="0"/>
              <a:t>Присели и вместе послушали мир тишины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Той тишины, где биение сердец</a:t>
            </a:r>
          </a:p>
          <a:p>
            <a:pPr marL="0" indent="0">
              <a:buNone/>
            </a:pPr>
            <a:r>
              <a:rPr lang="ru-RU" sz="1400" b="1" dirty="0" smtClean="0"/>
              <a:t>Услышит ребёнок, поверив в конец,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Что нет здесь опасности, есть только друзья,</a:t>
            </a:r>
          </a:p>
          <a:p>
            <a:pPr marL="0" indent="0">
              <a:buNone/>
            </a:pPr>
            <a:r>
              <a:rPr lang="ru-RU" sz="1400" b="1" dirty="0" smtClean="0"/>
              <a:t>До самого сердца взглянули в глаза,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 Ласково, нежно коснулись плеча</a:t>
            </a:r>
          </a:p>
          <a:p>
            <a:pPr marL="0" indent="0">
              <a:buNone/>
            </a:pPr>
            <a:r>
              <a:rPr lang="ru-RU" sz="1400" b="1" dirty="0" smtClean="0"/>
              <a:t>И прошептали слова: Ты испугался? Тебе было плохо?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Давай ка мы вместе подумаем кроха,</a:t>
            </a:r>
          </a:p>
          <a:p>
            <a:pPr marL="0" indent="0">
              <a:buNone/>
            </a:pPr>
            <a:r>
              <a:rPr lang="ru-RU" sz="1400" b="1" dirty="0" smtClean="0"/>
              <a:t>Как научиться нам делать добро,</a:t>
            </a:r>
          </a:p>
          <a:p>
            <a:pPr marL="0" indent="0">
              <a:buNone/>
            </a:pPr>
            <a:r>
              <a:rPr lang="ru-RU" sz="1400" b="1" dirty="0" smtClean="0"/>
              <a:t>                                                  Чтоб на душе было очень тепло.</a:t>
            </a:r>
            <a:endParaRPr lang="ru-RU" sz="1400" b="1" dirty="0"/>
          </a:p>
        </p:txBody>
      </p:sp>
      <p:sp>
        <p:nvSpPr>
          <p:cNvPr id="6" name="Овал 5"/>
          <p:cNvSpPr/>
          <p:nvPr/>
        </p:nvSpPr>
        <p:spPr>
          <a:xfrm rot="10800000" flipV="1">
            <a:off x="1304544" y="207264"/>
            <a:ext cx="8034528" cy="573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Я слышу, я понимаю тебя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54795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7048"/>
            <a:ext cx="10515600" cy="46499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 smtClean="0">
                <a:solidFill>
                  <a:srgbClr val="FF0000"/>
                </a:solidFill>
              </a:rPr>
              <a:t>Правила работы с 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агрессирующим</a:t>
            </a:r>
            <a:r>
              <a:rPr lang="ru-RU" sz="2400" b="1" i="1" dirty="0" smtClean="0">
                <a:solidFill>
                  <a:srgbClr val="FF0000"/>
                </a:solidFill>
              </a:rPr>
              <a:t> ребенком</a:t>
            </a:r>
          </a:p>
          <a:p>
            <a:pPr marL="0" indent="0" algn="ctr">
              <a:buNone/>
            </a:pPr>
            <a:r>
              <a:rPr lang="ru-RU" sz="2400" b="1" i="1" dirty="0" smtClean="0"/>
              <a:t>Молчаливый контакт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С </a:t>
            </a:r>
            <a:r>
              <a:rPr lang="ru-RU" sz="2000" b="1" i="1" dirty="0" err="1" smtClean="0"/>
              <a:t>агрессирующим</a:t>
            </a:r>
            <a:r>
              <a:rPr lang="ru-RU" sz="2000" b="1" i="1" dirty="0" smtClean="0"/>
              <a:t> ребенком </a:t>
            </a:r>
            <a:r>
              <a:rPr lang="ru-RU" sz="2000" b="1" i="1" dirty="0" smtClean="0">
                <a:solidFill>
                  <a:srgbClr val="FF0000"/>
                </a:solidFill>
              </a:rPr>
              <a:t>не нужно разговаривать.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Установить очень мягкий, тактильный контакт с физическим телом.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Установить визуально-сердечный контакт. Посмотреть в глаза ребенку.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Контакт тишины, никакого диалога.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После наступления внутреннего единения с ребенком нужно очень спокойно завести разговор о его эмоциях: Тебе было хорошо в этой ситуации?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Ты сейчас наверное испугался? Ты наверное огорчился, что так получилось?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Как ты хочешь, чтобы было?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/>
              <a:t>А как нужно было поступить, чтобы этого не было? </a:t>
            </a:r>
          </a:p>
          <a:p>
            <a:pPr marL="457200" indent="-457200">
              <a:buFont typeface="+mj-lt"/>
              <a:buAutoNum type="arabicPeriod"/>
            </a:pPr>
            <a:endParaRPr lang="ru-RU" sz="2400" b="1" i="1" dirty="0"/>
          </a:p>
          <a:p>
            <a:pPr marL="457200" indent="-457200">
              <a:buFont typeface="+mj-lt"/>
              <a:buAutoNum type="arabicPeriod"/>
            </a:pPr>
            <a:endParaRPr lang="ru-RU" sz="2400" b="1" i="1" dirty="0"/>
          </a:p>
        </p:txBody>
      </p:sp>
      <p:sp>
        <p:nvSpPr>
          <p:cNvPr id="4" name="Овал 3"/>
          <p:cNvSpPr/>
          <p:nvPr/>
        </p:nvSpPr>
        <p:spPr>
          <a:xfrm rot="10800000" flipV="1">
            <a:off x="2054352" y="369935"/>
            <a:ext cx="6986016" cy="10432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Как помочь </a:t>
            </a:r>
            <a:r>
              <a:rPr lang="ru-RU" sz="2400" b="1" i="1" dirty="0" err="1" smtClean="0"/>
              <a:t>агрессирующему</a:t>
            </a:r>
            <a:r>
              <a:rPr lang="ru-RU" sz="2400" b="1" i="1" dirty="0" smtClean="0"/>
              <a:t> ребенку?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72839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3816" y="1993392"/>
            <a:ext cx="9447784" cy="40507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Быть внимательными к нуждам и потребностям ребенка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Демонстрировать модель неагрессивного поведения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Быть последовательным в наказаниях ребенка, наказывать за конкретные поступки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Наказания не должны унижать ребенка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Обучать приемлемым способам выражения гнева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Давать ребенку возможность проявлять гнев непосредственно после </a:t>
            </a:r>
            <a:r>
              <a:rPr lang="ru-RU" sz="2000" b="1" dirty="0" err="1" smtClean="0"/>
              <a:t>фрустрирующего</a:t>
            </a:r>
            <a:r>
              <a:rPr lang="ru-RU" sz="2000" b="1" dirty="0" smtClean="0"/>
              <a:t> события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b="1" dirty="0" smtClean="0"/>
              <a:t>Обучать распознаванию собственного эмоционального состояния и состояния окружающих людей</a:t>
            </a:r>
          </a:p>
          <a:p>
            <a:pPr marL="0" indent="0">
              <a:buNone/>
            </a:pPr>
            <a:endParaRPr lang="ru-RU" sz="2000" b="1" dirty="0"/>
          </a:p>
        </p:txBody>
      </p:sp>
      <p:sp>
        <p:nvSpPr>
          <p:cNvPr id="4" name="Овал 3"/>
          <p:cNvSpPr/>
          <p:nvPr/>
        </p:nvSpPr>
        <p:spPr>
          <a:xfrm>
            <a:off x="1984248" y="548640"/>
            <a:ext cx="6711696" cy="11795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/>
              <a:t>Правила работы с агрессивными детьми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1497403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1701"/>
            <a:ext cx="10515600" cy="5401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5608"/>
            <a:ext cx="10515600" cy="4741355"/>
          </a:xfrm>
        </p:spPr>
        <p:txBody>
          <a:bodyPr numCol="2"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Временами кажется, что в него вселился злой дух.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Он не может промолчать, когда чем-то не доволен.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Когда кто-то причиняет ему зло, он обязательно старается отплатить тем же.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Иногда ему без всякой причины хочется выругаться.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Бывает. что он с удовольствием ломает игрушки, что-то разбивает, потрошит.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Иногда он так настаивает на чем-то, что окружающие теряют терпение.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Он не прочь подразнить животных.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Переспорить его трудно.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Очень сердится, когда ему кажется, что кто-то над ним подшучивает.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Иногда у него вспыхивает желание сделать что-то плохое, шокирующее окружающих.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Часто не по возрасту ворчлив.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Воспринимает себя как самостоятельного и решительного.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Любит быть первым, командовать, подчинять себе других.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Неудачи вызывают у него  сильное раздражение, желание найти виноватых.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 Легко ссорится, вступает в драку.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Старается общаться с младшими и физически слабыми.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У него нередки приступы мрачной раздражительности.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Не считается со сверстниками, не уступает, не делится.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Уверен, что любое задание выполнит лучше всех.</a:t>
            </a:r>
          </a:p>
        </p:txBody>
      </p:sp>
      <p:sp>
        <p:nvSpPr>
          <p:cNvPr id="4" name="Овал 3"/>
          <p:cNvSpPr/>
          <p:nvPr/>
        </p:nvSpPr>
        <p:spPr>
          <a:xfrm>
            <a:off x="1255776" y="219456"/>
            <a:ext cx="7973568" cy="10119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Приложение 1</a:t>
            </a:r>
          </a:p>
          <a:p>
            <a:pPr algn="ctr"/>
            <a:r>
              <a:rPr lang="ru-RU" sz="2400" b="1" dirty="0" smtClean="0"/>
              <a:t>Критерии </a:t>
            </a:r>
            <a:r>
              <a:rPr lang="ru-RU" sz="2400" b="1" dirty="0"/>
              <a:t>агрессивности у </a:t>
            </a:r>
            <a:r>
              <a:rPr lang="ru-RU" sz="2400" b="1" dirty="0" smtClean="0"/>
              <a:t>ребенка</a:t>
            </a:r>
          </a:p>
          <a:p>
            <a:pPr algn="ctr"/>
            <a:r>
              <a:rPr lang="ru-RU" sz="2400" b="1" dirty="0" smtClean="0"/>
              <a:t>(анкета)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87216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1183</TotalTime>
  <Words>1411</Words>
  <Application>Microsoft Office PowerPoint</Application>
  <PresentationFormat>Произвольный</PresentationFormat>
  <Paragraphs>179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Памятка  для заполнения кейса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RePack by Diakov</cp:lastModifiedBy>
  <cp:revision>70</cp:revision>
  <cp:lastPrinted>2024-04-17T06:27:07Z</cp:lastPrinted>
  <dcterms:created xsi:type="dcterms:W3CDTF">2023-10-07T05:39:35Z</dcterms:created>
  <dcterms:modified xsi:type="dcterms:W3CDTF">2024-05-03T09:37:09Z</dcterms:modified>
</cp:coreProperties>
</file>